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1" r:id="rId5"/>
    <p:sldMasterId id="214748368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EA4FE66-C17A-4D28-BC62-9C1AA34CA3E8}">
  <a:tblStyle styleId="{CEA4FE66-C17A-4D28-BC62-9C1AA34CA3E8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F0FF"/>
          </a:solidFill>
        </a:fill>
      </a:tcStyle>
    </a:wholeTbl>
    <a:band1H>
      <a:tcTxStyle b="off" i="off"/>
      <a:tcStyle>
        <a:fill>
          <a:solidFill>
            <a:srgbClr val="CAE0FF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AE0FF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0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49b287f039_2_1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9" name="Google Shape;209;g249b287f039_2_149:notes"/>
          <p:cNvSpPr/>
          <p:nvPr>
            <p:ph idx="2" type="sldImg"/>
          </p:nvPr>
        </p:nvSpPr>
        <p:spPr>
          <a:xfrm>
            <a:off x="729609" y="1143000"/>
            <a:ext cx="5398781" cy="308579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e296c79327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17" name="Google Shape;217;g2e296c79327_0_3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ea55395e7f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4" name="Google Shape;224;g1ea55395e7f_0_6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ea55395e7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1" name="Google Shape;231;g1ea55395e7f_0_0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49b287f039_2_16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8" name="Google Shape;238;g249b287f039_2_162:notes"/>
          <p:cNvSpPr/>
          <p:nvPr>
            <p:ph idx="2" type="sldImg"/>
          </p:nvPr>
        </p:nvSpPr>
        <p:spPr>
          <a:xfrm>
            <a:off x="729609" y="1143000"/>
            <a:ext cx="5398781" cy="308579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49b287f039_2_1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5" name="Google Shape;245;g249b287f039_2_168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c6254fce00_2_5:notes"/>
          <p:cNvSpPr/>
          <p:nvPr>
            <p:ph idx="2" type="sldImg"/>
          </p:nvPr>
        </p:nvSpPr>
        <p:spPr>
          <a:xfrm>
            <a:off x="686157" y="1143000"/>
            <a:ext cx="5485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c6254fce00_2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2c6254fce00_2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83d1c4f180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59" name="Google Shape;259;g283d1c4f180_0_1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322915" y="1348402"/>
            <a:ext cx="9422489" cy="3199383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14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5330397" y="595715"/>
            <a:ext cx="1788350" cy="1788583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4"/>
          <p:cNvSpPr/>
          <p:nvPr/>
        </p:nvSpPr>
        <p:spPr>
          <a:xfrm>
            <a:off x="8144558" y="2045153"/>
            <a:ext cx="1353054" cy="1353231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/>
          <p:nvPr/>
        </p:nvSpPr>
        <p:spPr>
          <a:xfrm>
            <a:off x="7118747" y="2807456"/>
            <a:ext cx="1833702" cy="183394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/>
          <p:nvPr/>
        </p:nvSpPr>
        <p:spPr>
          <a:xfrm>
            <a:off x="18786" y="211576"/>
            <a:ext cx="9144000" cy="2050104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549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5"/>
          <p:cNvSpPr txBox="1"/>
          <p:nvPr>
            <p:ph type="title"/>
          </p:nvPr>
        </p:nvSpPr>
        <p:spPr>
          <a:xfrm>
            <a:off x="628650" y="273844"/>
            <a:ext cx="70751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 2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/>
          <p:nvPr/>
        </p:nvSpPr>
        <p:spPr>
          <a:xfrm>
            <a:off x="322915" y="1348402"/>
            <a:ext cx="9422489" cy="3199383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6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7" name="Google Shape;77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6068074" y="3379961"/>
            <a:ext cx="1221467" cy="1221626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6"/>
          <p:cNvSpPr/>
          <p:nvPr/>
        </p:nvSpPr>
        <p:spPr>
          <a:xfrm>
            <a:off x="7993997" y="1659428"/>
            <a:ext cx="1353054" cy="1353231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6659975" y="1971391"/>
            <a:ext cx="2218779" cy="221906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6182918" y="131681"/>
            <a:ext cx="2496660" cy="249698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3" name="Google Shape;83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340058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/>
          <p:nvPr/>
        </p:nvSpPr>
        <p:spPr>
          <a:xfrm>
            <a:off x="322915" y="1348402"/>
            <a:ext cx="9422489" cy="3199383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411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7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89" name="Google Shape;8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342520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628650" y="273844"/>
            <a:ext cx="7091944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95" name="Google Shape;95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6" name="Google Shape;96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623888" y="1282304"/>
            <a:ext cx="5225645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298071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>
            <p:ph type="title"/>
          </p:nvPr>
        </p:nvSpPr>
        <p:spPr>
          <a:xfrm>
            <a:off x="623888" y="1282304"/>
            <a:ext cx="5491163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8" name="Google Shape;108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9" name="Google Shape;109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298071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628650" y="273844"/>
            <a:ext cx="7222038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15" name="Google Shape;115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6" name="Google Shape;116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629841" y="273844"/>
            <a:ext cx="7143879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1" name="Google Shape;121;p22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23" name="Google Shape;123;p22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628650" y="273844"/>
            <a:ext cx="7159064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 2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5"/>
          <p:cNvSpPr/>
          <p:nvPr/>
        </p:nvSpPr>
        <p:spPr>
          <a:xfrm>
            <a:off x="322915" y="1348402"/>
            <a:ext cx="9422489" cy="3199383"/>
          </a:xfrm>
          <a:prstGeom prst="roundRect">
            <a:avLst>
              <a:gd fmla="val 6683" name="adj"/>
            </a:avLst>
          </a:prstGeom>
          <a:solidFill>
            <a:schemeClr val="accent1">
              <a:alpha val="89411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5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0" name="Google Shape;140;p25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1" name="Google Shape;141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/>
          <p:nvPr/>
        </p:nvSpPr>
        <p:spPr>
          <a:xfrm>
            <a:off x="5330397" y="595715"/>
            <a:ext cx="1788350" cy="1788583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5"/>
          <p:cNvSpPr/>
          <p:nvPr/>
        </p:nvSpPr>
        <p:spPr>
          <a:xfrm>
            <a:off x="8144558" y="2045153"/>
            <a:ext cx="1353054" cy="1353231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5"/>
          <p:cNvSpPr/>
          <p:nvPr/>
        </p:nvSpPr>
        <p:spPr>
          <a:xfrm>
            <a:off x="7118747" y="2807456"/>
            <a:ext cx="1833702" cy="183394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 2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9" name="Google Shape;149;p2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50" name="Google Shape;150;p2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51" name="Google Shape;151;p2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2" name="Google Shape;152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7"/>
          <p:cNvSpPr/>
          <p:nvPr/>
        </p:nvSpPr>
        <p:spPr>
          <a:xfrm>
            <a:off x="0" y="211576"/>
            <a:ext cx="9144000" cy="2050104"/>
          </a:xfrm>
          <a:prstGeom prst="rect">
            <a:avLst/>
          </a:prstGeom>
          <a:solidFill>
            <a:schemeClr val="lt1">
              <a:alpha val="72549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57" name="Google Shape;157;p27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58" name="Google Shape;158;p2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59" name="Google Shape;159;p2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0" name="Google Shape;160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63" name="Google Shape;163;p28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64" name="Google Shape;164;p2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65" name="Google Shape;165;p2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6" name="Google Shape;166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 2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9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70" name="Google Shape;170;p29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71" name="Google Shape;171;p2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72" name="Google Shape;172;p2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3" name="Google Shape;17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77" name="Google Shape;177;p30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78" name="Google Shape;178;p3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79" name="Google Shape;179;p3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0" name="Google Shape;180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83" name="Google Shape;183;p31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84" name="Google Shape;184;p31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85" name="Google Shape;185;p31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86" name="Google Shape;186;p31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87" name="Google Shape;187;p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88" name="Google Shape;188;p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9" name="Google Shape;189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92" name="Google Shape;192;p3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93" name="Google Shape;193;p3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4" name="Google Shape;194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97" name="Google Shape;197;p3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8" name="Google Shape;198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1" name="Google Shape;201;p3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>
            <a:lvl1pPr lvl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02" name="Google Shape;20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05" name="Google Shape;205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>
            <a:lvl1pPr indent="-361950" lvl="0" marL="457200" rtl="0">
              <a:spcBef>
                <a:spcPts val="7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rtl="0"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indent="-311150" lvl="3" marL="1828800" rtl="0"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4pPr>
            <a:lvl5pPr indent="-311150" lvl="4" marL="2286000" rtl="0"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5pPr>
            <a:lvl6pPr indent="-311150" lvl="5" marL="2743200" rtl="0"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6pPr>
            <a:lvl7pPr indent="-311150" lvl="6" marL="3200400" rtl="0"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7pPr>
            <a:lvl8pPr indent="-311150" lvl="7" marL="3657600" rtl="0"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8pPr>
            <a:lvl9pPr indent="-311150" lvl="8" marL="4114800" rtl="0"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9pPr>
          </a:lstStyle>
          <a:p/>
        </p:txBody>
      </p:sp>
      <p:sp>
        <p:nvSpPr>
          <p:cNvPr id="206" name="Google Shape;20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2.xml"/><Relationship Id="rId22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30.xml"/><Relationship Id="rId6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9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11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11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11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11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hyperlink" Target="mailto:james.bush@mojaloop.io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ctrTitle"/>
          </p:nvPr>
        </p:nvSpPr>
        <p:spPr>
          <a:xfrm>
            <a:off x="635860" y="1582275"/>
            <a:ext cx="5470847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lang="en"/>
              <a:t>Support for On-Premises Deployments</a:t>
            </a:r>
            <a:endParaRPr/>
          </a:p>
        </p:txBody>
      </p:sp>
      <p:sp>
        <p:nvSpPr>
          <p:cNvPr id="212" name="Google Shape;212;p36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/>
              <a:t>Workstream Update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/>
              <a:t>July 2024</a:t>
            </a:r>
            <a:endParaRPr/>
          </a:p>
        </p:txBody>
      </p:sp>
      <p:sp>
        <p:nvSpPr>
          <p:cNvPr id="213" name="Google Shape;213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4" name="Google Shape;2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98625" y="484825"/>
            <a:ext cx="1046250" cy="95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Workstream Update</a:t>
            </a:r>
            <a:endParaRPr/>
          </a:p>
        </p:txBody>
      </p:sp>
      <p:graphicFrame>
        <p:nvGraphicFramePr>
          <p:cNvPr id="220" name="Google Shape;220;p37"/>
          <p:cNvGraphicFramePr/>
          <p:nvPr/>
        </p:nvGraphicFramePr>
        <p:xfrm>
          <a:off x="628581" y="1177019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{CEA4FE66-C17A-4D28-BC62-9C1AA34CA3E8}</a:tableStyleId>
              </a:tblPr>
              <a:tblGrid>
                <a:gridCol w="2020500"/>
                <a:gridCol w="5866325"/>
              </a:tblGrid>
              <a:tr h="284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Workstream Name: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Support</a:t>
                      </a:r>
                      <a:r>
                        <a:rPr lang="en" sz="1200"/>
                        <a:t> for On-Premises Deployments</a:t>
                      </a:r>
                      <a:endParaRPr sz="1200" u="none" cap="none" strike="noStrike"/>
                    </a:p>
                  </a:txBody>
                  <a:tcPr marT="17150" marB="17150" marR="34300" marL="34300"/>
                </a:tc>
              </a:tr>
              <a:tr h="2457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Roadmap Pillar: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Pillar 1: Make adoption easier</a:t>
                      </a:r>
                      <a:endParaRPr sz="1200" u="none" cap="none" strike="noStrike"/>
                    </a:p>
                  </a:txBody>
                  <a:tcPr marT="17150" marB="17150" marR="34300" marL="34300"/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Lead: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James Bush, David Fry</a:t>
                      </a:r>
                      <a:endParaRPr sz="1200" u="none" cap="none" strike="noStrike"/>
                    </a:p>
                  </a:txBody>
                  <a:tcPr marT="17150" marB="17150" marR="34300" marL="34300"/>
                </a:tc>
              </a:tr>
              <a:tr h="43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Workstream Objectives: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AutoNum type="arabicPeriod"/>
                      </a:pPr>
                      <a:r>
                        <a:rPr lang="en" sz="1200"/>
                        <a:t>To make the process of deploying and maintaining national infrastructure grade Mojaloop instances in private data centres reliable, quick, easy and cheap.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AutoNum type="arabicPeriod"/>
                      </a:pPr>
                      <a:r>
                        <a:rPr lang="en" sz="1200"/>
                        <a:t>To support and maintain Mojaloop on-premises deployment tools and documentation.</a:t>
                      </a:r>
                      <a:endParaRPr sz="1200"/>
                    </a:p>
                  </a:txBody>
                  <a:tcPr marT="17150" marB="17150" marR="34300" marL="34300"/>
                </a:tc>
              </a:tr>
              <a:tr h="43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Progress Against Objectives: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n" sz="1200"/>
                        <a:t>On-Premises deployment enabled and self-serve documentation produced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n" sz="1200"/>
                        <a:t>IaC control centre migration ramping up</a:t>
                      </a:r>
                      <a:endParaRPr sz="1200"/>
                    </a:p>
                  </a:txBody>
                  <a:tcPr marT="17150" marB="17150" marR="34300" marL="34300"/>
                </a:tc>
              </a:tr>
              <a:tr h="43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Anticipated Progress by PI End: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Char char="●"/>
                      </a:pPr>
                      <a:r>
                        <a:rPr lang="en" sz="1200"/>
                        <a:t>No significant progress expected this PI due to committed resource limitations.</a:t>
                      </a:r>
                      <a:endParaRPr sz="1200"/>
                    </a:p>
                  </a:txBody>
                  <a:tcPr marT="17150" marB="17150" marR="34300" marL="34300"/>
                </a:tc>
              </a:tr>
              <a:tr h="43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Roadblocks: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Resource limitations: Committed resources from community and adopters</a:t>
                      </a:r>
                      <a:endParaRPr sz="1200" u="none" cap="none" strike="noStrike"/>
                    </a:p>
                  </a:txBody>
                  <a:tcPr marT="17150" marB="17150" marR="34300" marL="34300"/>
                </a:tc>
              </a:tr>
              <a:tr h="43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Support Needed: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Engineers with infrastructure and IaC experience (specifically open-source DNS solutions, terraform, ansible)</a:t>
                      </a:r>
                      <a:endParaRPr sz="1200"/>
                    </a:p>
                  </a:txBody>
                  <a:tcPr marT="17150" marB="17150" marR="34300" marL="34300"/>
                </a:tc>
              </a:tr>
            </a:tbl>
          </a:graphicData>
        </a:graphic>
      </p:graphicFrame>
      <p:sp>
        <p:nvSpPr>
          <p:cNvPr id="221" name="Google Shape;221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Workstream History</a:t>
            </a:r>
            <a:endParaRPr/>
          </a:p>
        </p:txBody>
      </p:sp>
      <p:sp>
        <p:nvSpPr>
          <p:cNvPr id="227" name="Google Shape;227;p38"/>
          <p:cNvSpPr txBox="1"/>
          <p:nvPr>
            <p:ph idx="1" type="body"/>
          </p:nvPr>
        </p:nvSpPr>
        <p:spPr>
          <a:xfrm>
            <a:off x="628650" y="1225325"/>
            <a:ext cx="7600800" cy="3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For reasons of efficiency, cost minimisation and convenience, much of the early Mojaloop software development and testing process was performed in public cloud infrastructure.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Current and upcoming Mojaloop operating environments require private data centre infrastructure.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Efforts have successfully added capability to the Mojaloop deployment and maintenance tools (IaC) for private data centre scenarios.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 sz="1800"/>
              <a:t>Work continues to streamline and enhance this capability further</a:t>
            </a:r>
            <a:endParaRPr sz="1800"/>
          </a:p>
        </p:txBody>
      </p:sp>
      <p:sp>
        <p:nvSpPr>
          <p:cNvPr id="228" name="Google Shape;228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Workstream Objectives</a:t>
            </a:r>
            <a:endParaRPr/>
          </a:p>
        </p:txBody>
      </p:sp>
      <p:sp>
        <p:nvSpPr>
          <p:cNvPr id="234" name="Google Shape;234;p39"/>
          <p:cNvSpPr txBox="1"/>
          <p:nvPr>
            <p:ph idx="1" type="body"/>
          </p:nvPr>
        </p:nvSpPr>
        <p:spPr>
          <a:xfrm>
            <a:off x="628650" y="1239125"/>
            <a:ext cx="7886700" cy="34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To make the process of deploying and maintaining national infrastructure grade Mojaloop instances in private data centres reliable, quick, easy and cheap.</a:t>
            </a:r>
            <a:endParaRPr sz="2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Enable starting small to minimise initial capex but with cheap unit cost to add capacity as traffic grows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No license fee technology in the tool set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Facilitate “carrier grade” security, reliability and resilience</a:t>
            </a:r>
            <a:endParaRPr sz="2200"/>
          </a:p>
          <a:p>
            <a:pPr indent="-3683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 sz="2200"/>
              <a:t>Support well known, tried and tested components and infrastructure patterns</a:t>
            </a:r>
            <a:endParaRPr sz="2200"/>
          </a:p>
        </p:txBody>
      </p:sp>
      <p:sp>
        <p:nvSpPr>
          <p:cNvPr id="235" name="Google Shape;235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0"/>
          <p:cNvSpPr txBox="1"/>
          <p:nvPr>
            <p:ph type="title"/>
          </p:nvPr>
        </p:nvSpPr>
        <p:spPr>
          <a:xfrm>
            <a:off x="605375" y="169148"/>
            <a:ext cx="7075200" cy="72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 sz="2700"/>
              <a:t>On Premises Workstream Progress</a:t>
            </a:r>
            <a:endParaRPr sz="2700"/>
          </a:p>
        </p:txBody>
      </p:sp>
      <p:sp>
        <p:nvSpPr>
          <p:cNvPr id="241" name="Google Shape;241;p40"/>
          <p:cNvSpPr txBox="1"/>
          <p:nvPr>
            <p:ph idx="1" type="body"/>
          </p:nvPr>
        </p:nvSpPr>
        <p:spPr>
          <a:xfrm>
            <a:off x="427750" y="957075"/>
            <a:ext cx="7563900" cy="39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-152400" lvl="0" marL="1651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" sz="1900"/>
              <a:t>Self-serve IaC install documentation being improved with user feedback</a:t>
            </a:r>
            <a:endParaRPr sz="1900"/>
          </a:p>
          <a:p>
            <a:pPr indent="-152400" lvl="0" marL="1651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" sz="1900"/>
              <a:t>Core IaC improvements continuing</a:t>
            </a:r>
            <a:endParaRPr sz="1900"/>
          </a:p>
          <a:p>
            <a:pPr indent="-152400" lvl="0" marL="1651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00"/>
              <a:buChar char="•"/>
            </a:pPr>
            <a:r>
              <a:rPr lang="en" sz="1900"/>
              <a:t>Work ramping up eliminating last few remaining control centre cloud dependencies (DNS Route53)</a:t>
            </a:r>
            <a:endParaRPr sz="1900"/>
          </a:p>
          <a:p>
            <a:pPr indent="-323850" lvl="1" marL="9144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500"/>
              <a:buChar char="•"/>
            </a:pPr>
            <a:r>
              <a:rPr lang="en" sz="1900"/>
              <a:t>Contribution has increased over recent weeks!</a:t>
            </a:r>
            <a:endParaRPr sz="1900"/>
          </a:p>
          <a:p>
            <a:pPr indent="-323850" lvl="1" marL="9144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1500"/>
              <a:buChar char="•"/>
            </a:pPr>
            <a:r>
              <a:rPr lang="en" sz="1900"/>
              <a:t>Enables fully air-gapped on-premise Mojaloop deployment</a:t>
            </a:r>
            <a:endParaRPr sz="1900"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242" name="Google Shape;242;p4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1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 sz="2900"/>
              <a:t>On Premises Workstream Next-Steps</a:t>
            </a:r>
            <a:endParaRPr sz="2900"/>
          </a:p>
        </p:txBody>
      </p:sp>
      <p:sp>
        <p:nvSpPr>
          <p:cNvPr id="248" name="Google Shape;248;p41"/>
          <p:cNvSpPr txBox="1"/>
          <p:nvPr>
            <p:ph idx="1" type="body"/>
          </p:nvPr>
        </p:nvSpPr>
        <p:spPr>
          <a:xfrm>
            <a:off x="382625" y="1296775"/>
            <a:ext cx="7886700" cy="35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7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Complete removal of last remaining cloud dependency from IaC control centre</a:t>
            </a:r>
            <a:endParaRPr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7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Continue to iterate installation and maintenance documentation</a:t>
            </a:r>
            <a:endParaRPr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7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Continue to support existing on-premises deployments</a:t>
            </a:r>
            <a:endParaRPr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70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Continue to support upcoming on-premises deployments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49" name="Google Shape;249;p4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2"/>
          <p:cNvSpPr txBox="1"/>
          <p:nvPr>
            <p:ph idx="1" type="body"/>
          </p:nvPr>
        </p:nvSpPr>
        <p:spPr>
          <a:xfrm>
            <a:off x="628650" y="642582"/>
            <a:ext cx="7886700" cy="773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ctr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  <a:p>
            <a:pPr indent="0" lvl="0" marL="0" rtl="0" algn="ctr">
              <a:spcBef>
                <a:spcPts val="700"/>
              </a:spcBef>
              <a:spcAft>
                <a:spcPts val="0"/>
              </a:spcAft>
              <a:buNone/>
            </a:pPr>
            <a:r>
              <a:rPr lang="en"/>
              <a:t>Grateful thanks to all contributors!</a:t>
            </a:r>
            <a:endParaRPr/>
          </a:p>
        </p:txBody>
      </p:sp>
      <p:pic>
        <p:nvPicPr>
          <p:cNvPr id="256" name="Google Shape;25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3488" y="1691600"/>
            <a:ext cx="2717025" cy="2717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3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Reach out to participate</a:t>
            </a:r>
            <a:endParaRPr/>
          </a:p>
        </p:txBody>
      </p:sp>
      <p:sp>
        <p:nvSpPr>
          <p:cNvPr id="262" name="Google Shape;262;p43"/>
          <p:cNvSpPr txBox="1"/>
          <p:nvPr>
            <p:ph idx="1" type="body"/>
          </p:nvPr>
        </p:nvSpPr>
        <p:spPr>
          <a:xfrm>
            <a:off x="628650" y="1483750"/>
            <a:ext cx="7886700" cy="3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Email: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james.bush@mojaloop.io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Mojaloop Slack: </a:t>
            </a:r>
            <a:r>
              <a:rPr lang="en" sz="1800">
                <a:solidFill>
                  <a:srgbClr val="3C78D8"/>
                </a:solidFill>
              </a:rPr>
              <a:t>#on-premises-deployment</a:t>
            </a:r>
            <a:endParaRPr sz="1800">
              <a:solidFill>
                <a:srgbClr val="3C78D8"/>
              </a:solidFill>
            </a:endParaRPr>
          </a:p>
        </p:txBody>
      </p:sp>
      <p:sp>
        <p:nvSpPr>
          <p:cNvPr id="263" name="Google Shape;263;p4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4" name="Google Shape;26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0494" y="2615269"/>
            <a:ext cx="2031125" cy="191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